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Alexandria" pitchFamily="2" charset="-78"/>
      <p:regular r:id="rId16"/>
      <p:bold r:id="rId17"/>
    </p:embeddedFont>
    <p:embeddedFont>
      <p:font typeface="Alexandria Light" pitchFamily="2" charset="-78"/>
      <p:regular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Nobile" panose="02000503050000020004" pitchFamily="2" charset="0"/>
      <p:regular r:id="rId23"/>
      <p:bold r:id="rId24"/>
      <p:italic r:id="rId25"/>
      <p:boldItalic r:id="rId26"/>
    </p:embeddedFont>
  </p:embeddedFontLst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5052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2222659"/>
            <a:ext cx="93852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Personal Budget Tracker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4451390" y="4519255"/>
            <a:ext cx="755320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Final Python Project Presentation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4451390" y="5426393"/>
            <a:ext cx="93852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Alexandria Light" pitchFamily="2" charset="-78"/>
                <a:ea typeface="Nobile" pitchFamily="34" charset="-122"/>
                <a:cs typeface="Alexandria Light" pitchFamily="2" charset="-78"/>
              </a:rPr>
              <a:t>A comprehensive console-based application demonstrating Python fundamentals through practical financial management.</a:t>
            </a:r>
            <a:endParaRPr lang="en-US" sz="1400" dirty="0">
              <a:latin typeface="Alexandria Light" pitchFamily="2" charset="-78"/>
              <a:cs typeface="Alexandria Light" pitchFamily="2" charset="-7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868F73-DA57-0185-3E01-E3F997717AC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52962" y="7636213"/>
            <a:ext cx="1877438" cy="580549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711200"/>
            <a:ext cx="5486400" cy="68072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729496"/>
            <a:ext cx="4793813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Generate Monthly Report</a:t>
            </a:r>
            <a:endParaRPr lang="en-US" sz="2900" dirty="0"/>
          </a:p>
        </p:txBody>
      </p:sp>
      <p:sp>
        <p:nvSpPr>
          <p:cNvPr id="5" name="Text 1"/>
          <p:cNvSpPr/>
          <p:nvPr/>
        </p:nvSpPr>
        <p:spPr>
          <a:xfrm>
            <a:off x="793790" y="1411367"/>
            <a:ext cx="7556421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function provides a comprehensive financial overview, consolidating all your monthly data into an easily digestible report.</a:t>
            </a:r>
            <a:endParaRPr lang="en-US" sz="1150" dirty="0"/>
          </a:p>
        </p:txBody>
      </p:sp>
      <p:sp>
        <p:nvSpPr>
          <p:cNvPr id="6" name="Shape 2"/>
          <p:cNvSpPr/>
          <p:nvPr/>
        </p:nvSpPr>
        <p:spPr>
          <a:xfrm>
            <a:off x="793790" y="2048708"/>
            <a:ext cx="7556421" cy="1100257"/>
          </a:xfrm>
          <a:prstGeom prst="roundRect">
            <a:avLst>
              <a:gd name="adj" fmla="val 562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LID4096"/>
          </a:p>
        </p:txBody>
      </p:sp>
      <p:sp>
        <p:nvSpPr>
          <p:cNvPr id="7" name="Shape 3"/>
          <p:cNvSpPr/>
          <p:nvPr/>
        </p:nvSpPr>
        <p:spPr>
          <a:xfrm>
            <a:off x="948809" y="2282011"/>
            <a:ext cx="73700" cy="73700"/>
          </a:xfrm>
          <a:prstGeom prst="roundRect">
            <a:avLst>
              <a:gd name="adj" fmla="val 620353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8" name="Text 4"/>
          <p:cNvSpPr/>
          <p:nvPr/>
        </p:nvSpPr>
        <p:spPr>
          <a:xfrm>
            <a:off x="1169908" y="2203728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Financial Overview</a:t>
            </a:r>
            <a:endParaRPr lang="en-US" sz="1450" dirty="0"/>
          </a:p>
        </p:txBody>
      </p:sp>
      <p:sp>
        <p:nvSpPr>
          <p:cNvPr id="9" name="Text 5"/>
          <p:cNvSpPr/>
          <p:nvPr/>
        </p:nvSpPr>
        <p:spPr>
          <a:xfrm>
            <a:off x="1169908" y="2522458"/>
            <a:ext cx="702528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Summarizes total income, expenses, and net balance, offering a quick snapshot of your financial health.</a:t>
            </a:r>
            <a:endParaRPr lang="en-US" sz="1150" dirty="0"/>
          </a:p>
        </p:txBody>
      </p:sp>
      <p:sp>
        <p:nvSpPr>
          <p:cNvPr id="10" name="Shape 6"/>
          <p:cNvSpPr/>
          <p:nvPr/>
        </p:nvSpPr>
        <p:spPr>
          <a:xfrm>
            <a:off x="793790" y="3443764"/>
            <a:ext cx="7556421" cy="864513"/>
          </a:xfrm>
          <a:prstGeom prst="roundRect">
            <a:avLst>
              <a:gd name="adj" fmla="val 716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LID4096"/>
          </a:p>
        </p:txBody>
      </p:sp>
      <p:sp>
        <p:nvSpPr>
          <p:cNvPr id="11" name="Shape 7"/>
          <p:cNvSpPr/>
          <p:nvPr/>
        </p:nvSpPr>
        <p:spPr>
          <a:xfrm>
            <a:off x="948809" y="3677067"/>
            <a:ext cx="73700" cy="73700"/>
          </a:xfrm>
          <a:prstGeom prst="roundRect">
            <a:avLst>
              <a:gd name="adj" fmla="val 620353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2" name="Text 8"/>
          <p:cNvSpPr/>
          <p:nvPr/>
        </p:nvSpPr>
        <p:spPr>
          <a:xfrm>
            <a:off x="1169908" y="3598783"/>
            <a:ext cx="1908096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Performance Metrics</a:t>
            </a:r>
            <a:endParaRPr lang="en-US" sz="1450" dirty="0"/>
          </a:p>
        </p:txBody>
      </p:sp>
      <p:sp>
        <p:nvSpPr>
          <p:cNvPr id="13" name="Text 9"/>
          <p:cNvSpPr/>
          <p:nvPr/>
        </p:nvSpPr>
        <p:spPr>
          <a:xfrm>
            <a:off x="1169908" y="3917513"/>
            <a:ext cx="702528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Calculates your savings rate and overall budget utilization to track financial progress and efficiency.</a:t>
            </a:r>
            <a:endParaRPr lang="en-US" sz="1150" dirty="0"/>
          </a:p>
        </p:txBody>
      </p:sp>
      <p:sp>
        <p:nvSpPr>
          <p:cNvPr id="14" name="Shape 10"/>
          <p:cNvSpPr/>
          <p:nvPr/>
        </p:nvSpPr>
        <p:spPr>
          <a:xfrm>
            <a:off x="793790" y="4603075"/>
            <a:ext cx="7556421" cy="1100257"/>
          </a:xfrm>
          <a:prstGeom prst="roundRect">
            <a:avLst>
              <a:gd name="adj" fmla="val 562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LID4096"/>
          </a:p>
        </p:txBody>
      </p:sp>
      <p:sp>
        <p:nvSpPr>
          <p:cNvPr id="15" name="Shape 11"/>
          <p:cNvSpPr/>
          <p:nvPr/>
        </p:nvSpPr>
        <p:spPr>
          <a:xfrm>
            <a:off x="948809" y="4836378"/>
            <a:ext cx="73700" cy="73700"/>
          </a:xfrm>
          <a:prstGeom prst="roundRect">
            <a:avLst>
              <a:gd name="adj" fmla="val 620353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6" name="Text 12"/>
          <p:cNvSpPr/>
          <p:nvPr/>
        </p:nvSpPr>
        <p:spPr>
          <a:xfrm>
            <a:off x="1169908" y="4758095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Spending Insights</a:t>
            </a:r>
            <a:endParaRPr lang="en-US" sz="1450" dirty="0"/>
          </a:p>
        </p:txBody>
      </p:sp>
      <p:sp>
        <p:nvSpPr>
          <p:cNvPr id="17" name="Text 13"/>
          <p:cNvSpPr/>
          <p:nvPr/>
        </p:nvSpPr>
        <p:spPr>
          <a:xfrm>
            <a:off x="1169908" y="5076825"/>
            <a:ext cx="702528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Identifies your top three spending categories and highlights budget warnings for categories exceeding 80% of their limit.</a:t>
            </a:r>
            <a:endParaRPr lang="en-US" sz="1150" dirty="0"/>
          </a:p>
        </p:txBody>
      </p:sp>
      <p:sp>
        <p:nvSpPr>
          <p:cNvPr id="18" name="Shape 14"/>
          <p:cNvSpPr/>
          <p:nvPr/>
        </p:nvSpPr>
        <p:spPr>
          <a:xfrm>
            <a:off x="793790" y="5998131"/>
            <a:ext cx="7556421" cy="1100257"/>
          </a:xfrm>
          <a:prstGeom prst="roundRect">
            <a:avLst>
              <a:gd name="adj" fmla="val 562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LID4096"/>
          </a:p>
        </p:txBody>
      </p:sp>
      <p:sp>
        <p:nvSpPr>
          <p:cNvPr id="19" name="Shape 15"/>
          <p:cNvSpPr/>
          <p:nvPr/>
        </p:nvSpPr>
        <p:spPr>
          <a:xfrm>
            <a:off x="948809" y="6231434"/>
            <a:ext cx="73700" cy="73700"/>
          </a:xfrm>
          <a:prstGeom prst="roundRect">
            <a:avLst>
              <a:gd name="adj" fmla="val 620353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20" name="Text 16"/>
          <p:cNvSpPr/>
          <p:nvPr/>
        </p:nvSpPr>
        <p:spPr>
          <a:xfrm>
            <a:off x="1169908" y="615315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User Experience</a:t>
            </a:r>
            <a:endParaRPr lang="en-US" sz="1450" dirty="0"/>
          </a:p>
        </p:txBody>
      </p:sp>
      <p:sp>
        <p:nvSpPr>
          <p:cNvPr id="21" name="Text 17"/>
          <p:cNvSpPr/>
          <p:nvPr/>
        </p:nvSpPr>
        <p:spPr>
          <a:xfrm>
            <a:off x="1169908" y="6471880"/>
            <a:ext cx="702528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Provides a clear, formatted summary and includes a "Press Enter to continue" prompt for seamless navigation.</a:t>
            </a:r>
            <a:endParaRPr lang="en-US" sz="1150" dirty="0"/>
          </a:p>
        </p:txBody>
      </p:sp>
      <p:sp>
        <p:nvSpPr>
          <p:cNvPr id="22" name="Text 18"/>
          <p:cNvSpPr/>
          <p:nvPr/>
        </p:nvSpPr>
        <p:spPr>
          <a:xfrm>
            <a:off x="793790" y="7264241"/>
            <a:ext cx="75564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Note:</a:t>
            </a: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Code too long to include full screenshot</a:t>
            </a:r>
            <a:endParaRPr lang="en-US" sz="11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47472"/>
            <a:ext cx="7315200" cy="728156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8770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Persistence</a:t>
            </a:r>
            <a:endParaRPr lang="en-US" sz="445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1925955"/>
            <a:ext cx="1134070" cy="136088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2154674" y="2152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load_data()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2154674" y="2643188"/>
            <a:ext cx="43667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Startup initialization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3286839"/>
            <a:ext cx="1134070" cy="136088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154674" y="35136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Process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2154674" y="4004072"/>
            <a:ext cx="43667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 transactions</a:t>
            </a:r>
            <a:endParaRPr lang="en-US" sz="17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4647724"/>
            <a:ext cx="1134070" cy="136088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154674" y="48745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save_data()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2154674" y="5364956"/>
            <a:ext cx="43667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Auto-save to JSON</a:t>
            </a:r>
            <a:endParaRPr lang="en-US" sz="1750" dirty="0"/>
          </a:p>
        </p:txBody>
      </p:sp>
      <p:sp>
        <p:nvSpPr>
          <p:cNvPr id="14" name="Text 7"/>
          <p:cNvSpPr/>
          <p:nvPr/>
        </p:nvSpPr>
        <p:spPr>
          <a:xfrm>
            <a:off x="793790" y="6263759"/>
            <a:ext cx="57276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File: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data.json                                                    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Libraries: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json                                                                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Error Handling: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try/except FileNotFoundError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991" y="1427920"/>
            <a:ext cx="5858142" cy="609689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649962"/>
            <a:ext cx="5676662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Save and Exit Function</a:t>
            </a:r>
            <a:endParaRPr lang="en-US" sz="3750" dirty="0"/>
          </a:p>
        </p:txBody>
      </p:sp>
      <p:sp>
        <p:nvSpPr>
          <p:cNvPr id="5" name="Text 1"/>
          <p:cNvSpPr/>
          <p:nvPr/>
        </p:nvSpPr>
        <p:spPr>
          <a:xfrm>
            <a:off x="6280190" y="1541621"/>
            <a:ext cx="7556421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</a:t>
            </a:r>
            <a:r>
              <a:rPr lang="en-US" sz="150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save_and_exit()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function is crucial for maintaining data integrity and providing a seamless user experience.</a:t>
            </a:r>
            <a:endParaRPr lang="en-US" sz="1500" dirty="0"/>
          </a:p>
        </p:txBody>
      </p:sp>
      <p:sp>
        <p:nvSpPr>
          <p:cNvPr id="6" name="Shape 2"/>
          <p:cNvSpPr/>
          <p:nvPr/>
        </p:nvSpPr>
        <p:spPr>
          <a:xfrm>
            <a:off x="6280190" y="2687241"/>
            <a:ext cx="3681770" cy="2656284"/>
          </a:xfrm>
          <a:prstGeom prst="roundRect">
            <a:avLst>
              <a:gd name="adj" fmla="val 4131"/>
            </a:avLst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7" name="Shape 3"/>
          <p:cNvSpPr/>
          <p:nvPr/>
        </p:nvSpPr>
        <p:spPr>
          <a:xfrm>
            <a:off x="6280190" y="2664381"/>
            <a:ext cx="3681770" cy="91440"/>
          </a:xfrm>
          <a:prstGeom prst="roundRect">
            <a:avLst>
              <a:gd name="adj" fmla="val 88558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8" name="Shape 4"/>
          <p:cNvSpPr/>
          <p:nvPr/>
        </p:nvSpPr>
        <p:spPr>
          <a:xfrm>
            <a:off x="7831812" y="2398038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9" name="Text 5"/>
          <p:cNvSpPr/>
          <p:nvPr/>
        </p:nvSpPr>
        <p:spPr>
          <a:xfrm>
            <a:off x="8005286" y="2542580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6495812" y="3169206"/>
            <a:ext cx="251805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Automatic Data Save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6495812" y="3586043"/>
            <a:ext cx="3250525" cy="1256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 updated budget and transaction data is automatically written to the </a:t>
            </a:r>
            <a:r>
              <a:rPr lang="en-US" sz="150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data.json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file just before the program closes.</a:t>
            </a:r>
            <a:endParaRPr lang="en-US" sz="1500" dirty="0"/>
          </a:p>
        </p:txBody>
      </p:sp>
      <p:sp>
        <p:nvSpPr>
          <p:cNvPr id="12" name="Shape 8"/>
          <p:cNvSpPr/>
          <p:nvPr/>
        </p:nvSpPr>
        <p:spPr>
          <a:xfrm>
            <a:off x="10154722" y="2687241"/>
            <a:ext cx="3681889" cy="2656284"/>
          </a:xfrm>
          <a:prstGeom prst="roundRect">
            <a:avLst>
              <a:gd name="adj" fmla="val 4131"/>
            </a:avLst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3" name="Shape 9"/>
          <p:cNvSpPr/>
          <p:nvPr/>
        </p:nvSpPr>
        <p:spPr>
          <a:xfrm>
            <a:off x="10154722" y="2664381"/>
            <a:ext cx="3681889" cy="91440"/>
          </a:xfrm>
          <a:prstGeom prst="roundRect">
            <a:avLst>
              <a:gd name="adj" fmla="val 88558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4" name="Shape 10"/>
          <p:cNvSpPr/>
          <p:nvPr/>
        </p:nvSpPr>
        <p:spPr>
          <a:xfrm>
            <a:off x="11706463" y="2398038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5" name="Text 11"/>
          <p:cNvSpPr/>
          <p:nvPr/>
        </p:nvSpPr>
        <p:spPr>
          <a:xfrm>
            <a:off x="11879937" y="2542580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1800" dirty="0"/>
          </a:p>
        </p:txBody>
      </p:sp>
      <p:sp>
        <p:nvSpPr>
          <p:cNvPr id="16" name="Text 12"/>
          <p:cNvSpPr/>
          <p:nvPr/>
        </p:nvSpPr>
        <p:spPr>
          <a:xfrm>
            <a:off x="10370344" y="3169206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Prevent Data Loss</a:t>
            </a:r>
            <a:endParaRPr lang="en-US" sz="1850" dirty="0"/>
          </a:p>
        </p:txBody>
      </p:sp>
      <p:sp>
        <p:nvSpPr>
          <p:cNvPr id="17" name="Text 13"/>
          <p:cNvSpPr/>
          <p:nvPr/>
        </p:nvSpPr>
        <p:spPr>
          <a:xfrm>
            <a:off x="10370344" y="3586043"/>
            <a:ext cx="3250644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mechanism ensures that no user input or changes are lost when the application is terminated, preserving financial records.</a:t>
            </a:r>
            <a:endParaRPr lang="en-US" sz="1500" dirty="0"/>
          </a:p>
        </p:txBody>
      </p:sp>
      <p:sp>
        <p:nvSpPr>
          <p:cNvPr id="18" name="Shape 14"/>
          <p:cNvSpPr/>
          <p:nvPr/>
        </p:nvSpPr>
        <p:spPr>
          <a:xfrm>
            <a:off x="6280190" y="5825490"/>
            <a:ext cx="7556421" cy="1754029"/>
          </a:xfrm>
          <a:prstGeom prst="roundRect">
            <a:avLst>
              <a:gd name="adj" fmla="val 6256"/>
            </a:avLst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9" name="Shape 15"/>
          <p:cNvSpPr/>
          <p:nvPr/>
        </p:nvSpPr>
        <p:spPr>
          <a:xfrm>
            <a:off x="6280190" y="5802630"/>
            <a:ext cx="7556421" cy="91440"/>
          </a:xfrm>
          <a:prstGeom prst="roundRect">
            <a:avLst>
              <a:gd name="adj" fmla="val 88558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20" name="Shape 16"/>
          <p:cNvSpPr/>
          <p:nvPr/>
        </p:nvSpPr>
        <p:spPr>
          <a:xfrm>
            <a:off x="9769197" y="5536287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21" name="Text 17"/>
          <p:cNvSpPr/>
          <p:nvPr/>
        </p:nvSpPr>
        <p:spPr>
          <a:xfrm>
            <a:off x="9942671" y="5680829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1800" dirty="0"/>
          </a:p>
        </p:txBody>
      </p:sp>
      <p:sp>
        <p:nvSpPr>
          <p:cNvPr id="22" name="Text 18"/>
          <p:cNvSpPr/>
          <p:nvPr/>
        </p:nvSpPr>
        <p:spPr>
          <a:xfrm>
            <a:off x="6495812" y="6307455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Exit Confirmation</a:t>
            </a:r>
            <a:endParaRPr lang="en-US" sz="1850" dirty="0"/>
          </a:p>
        </p:txBody>
      </p:sp>
      <p:sp>
        <p:nvSpPr>
          <p:cNvPr id="23" name="Text 19"/>
          <p:cNvSpPr/>
          <p:nvPr/>
        </p:nvSpPr>
        <p:spPr>
          <a:xfrm>
            <a:off x="6495812" y="6724293"/>
            <a:ext cx="7125176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clear message, </a:t>
            </a:r>
            <a:r>
              <a:rPr lang="en-US" sz="150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"Data saved successfully! Exiting..."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confirms to the user that their data is secure before the program exits.</a:t>
            </a:r>
            <a:endParaRPr lang="en-US" sz="15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E0123D3-A692-91FA-DBCB-D954309E8D2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52962" y="7636213"/>
            <a:ext cx="1877438" cy="580549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09298"/>
            <a:ext cx="70696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Program Demonstration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582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Witness the Personal Budget Tracker in action, showcasing its intuitive command-line interface and core functionalities.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69678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6" name="Text 3"/>
          <p:cNvSpPr/>
          <p:nvPr/>
        </p:nvSpPr>
        <p:spPr>
          <a:xfrm>
            <a:off x="1133951" y="5576292"/>
            <a:ext cx="28804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Adding Transactions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33951" y="6066711"/>
            <a:ext cx="38184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Demonstrate how to log income and expenses with category and amount.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35893" y="569678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9" name="Text 6"/>
          <p:cNvSpPr/>
          <p:nvPr/>
        </p:nvSpPr>
        <p:spPr>
          <a:xfrm>
            <a:off x="5576054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Viewing Records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576054" y="6066711"/>
            <a:ext cx="38184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Display all recorded transactions for comprehensive oversight.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77995" y="569678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2" name="Text 9"/>
          <p:cNvSpPr/>
          <p:nvPr/>
        </p:nvSpPr>
        <p:spPr>
          <a:xfrm>
            <a:off x="10018157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Generating Reports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018157" y="6066711"/>
            <a:ext cx="38184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Show a summary of monthly financial activity and budget adherence.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DE9447-390F-2E08-2CE6-6ECBF706E0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52962" y="7636213"/>
            <a:ext cx="1877438" cy="580549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517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83731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Project Overview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93790" y="4127778"/>
            <a:ext cx="1304282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console-based Personal Budget Tracker that enables users to manage income, expenses, and budgets efficiently while demonstrating core Python concepts.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93790" y="5010745"/>
            <a:ext cx="6419374" cy="1191339"/>
          </a:xfrm>
          <a:prstGeom prst="roundRect">
            <a:avLst>
              <a:gd name="adj" fmla="val 719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LID4096"/>
          </a:p>
        </p:txBody>
      </p:sp>
      <p:sp>
        <p:nvSpPr>
          <p:cNvPr id="6" name="Text 3"/>
          <p:cNvSpPr/>
          <p:nvPr/>
        </p:nvSpPr>
        <p:spPr>
          <a:xfrm>
            <a:off x="1005483" y="522243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Control Structures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005483" y="5663684"/>
            <a:ext cx="5995987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Loops and conditionals for program flow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7237" y="5010745"/>
            <a:ext cx="6419374" cy="1191339"/>
          </a:xfrm>
          <a:prstGeom prst="roundRect">
            <a:avLst>
              <a:gd name="adj" fmla="val 719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LID4096"/>
          </a:p>
        </p:txBody>
      </p:sp>
      <p:sp>
        <p:nvSpPr>
          <p:cNvPr id="9" name="Text 6"/>
          <p:cNvSpPr/>
          <p:nvPr/>
        </p:nvSpPr>
        <p:spPr>
          <a:xfrm>
            <a:off x="7628930" y="522243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Functions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7628930" y="5663684"/>
            <a:ext cx="5995987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Modular code organization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93790" y="6406158"/>
            <a:ext cx="6419374" cy="1191339"/>
          </a:xfrm>
          <a:prstGeom prst="roundRect">
            <a:avLst>
              <a:gd name="adj" fmla="val 719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LID4096"/>
          </a:p>
        </p:txBody>
      </p:sp>
      <p:sp>
        <p:nvSpPr>
          <p:cNvPr id="12" name="Text 9"/>
          <p:cNvSpPr/>
          <p:nvPr/>
        </p:nvSpPr>
        <p:spPr>
          <a:xfrm>
            <a:off x="1005483" y="6617851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File Handling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1005483" y="7059097"/>
            <a:ext cx="5995987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JSON data persistence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417237" y="6406158"/>
            <a:ext cx="6419374" cy="1191339"/>
          </a:xfrm>
          <a:prstGeom prst="roundRect">
            <a:avLst>
              <a:gd name="adj" fmla="val 719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LID4096"/>
          </a:p>
        </p:txBody>
      </p:sp>
      <p:sp>
        <p:nvSpPr>
          <p:cNvPr id="15" name="Text 12"/>
          <p:cNvSpPr/>
          <p:nvPr/>
        </p:nvSpPr>
        <p:spPr>
          <a:xfrm>
            <a:off x="7628930" y="6617851"/>
            <a:ext cx="391120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Object-Oriented Programming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7628930" y="7059097"/>
            <a:ext cx="5995987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Transaction class design</a:t>
            </a:r>
            <a:endParaRPr lang="en-US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7FF2940-9F9D-1989-CFDD-A8E454B5A6C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52962" y="7636213"/>
            <a:ext cx="1877438" cy="580549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2645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45713"/>
            <a:ext cx="4252913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Core Features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793790" y="3887629"/>
            <a:ext cx="4234220" cy="1530310"/>
          </a:xfrm>
          <a:prstGeom prst="roundRect">
            <a:avLst>
              <a:gd name="adj" fmla="val 7170"/>
            </a:avLst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5" name="Shape 2"/>
          <p:cNvSpPr/>
          <p:nvPr/>
        </p:nvSpPr>
        <p:spPr>
          <a:xfrm>
            <a:off x="793790" y="3864769"/>
            <a:ext cx="4234220" cy="91440"/>
          </a:xfrm>
          <a:prstGeom prst="roundRect">
            <a:avLst>
              <a:gd name="adj" fmla="val 78140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6" name="Shape 3"/>
          <p:cNvSpPr/>
          <p:nvPr/>
        </p:nvSpPr>
        <p:spPr>
          <a:xfrm>
            <a:off x="2655689" y="3632478"/>
            <a:ext cx="510302" cy="510302"/>
          </a:xfrm>
          <a:prstGeom prst="roundRect">
            <a:avLst>
              <a:gd name="adj" fmla="val 179188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7" name="Text 4"/>
          <p:cNvSpPr/>
          <p:nvPr/>
        </p:nvSpPr>
        <p:spPr>
          <a:xfrm>
            <a:off x="2808803" y="3759994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847612" y="4312920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Main Menu System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986671" y="4680704"/>
            <a:ext cx="3848457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Navigate program options with input validation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5198031" y="3887629"/>
            <a:ext cx="4234220" cy="1530310"/>
          </a:xfrm>
          <a:prstGeom prst="roundRect">
            <a:avLst>
              <a:gd name="adj" fmla="val 7170"/>
            </a:avLst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1" name="Shape 8"/>
          <p:cNvSpPr/>
          <p:nvPr/>
        </p:nvSpPr>
        <p:spPr>
          <a:xfrm>
            <a:off x="5198031" y="3864769"/>
            <a:ext cx="4234220" cy="91440"/>
          </a:xfrm>
          <a:prstGeom prst="roundRect">
            <a:avLst>
              <a:gd name="adj" fmla="val 78140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2" name="Shape 9"/>
          <p:cNvSpPr/>
          <p:nvPr/>
        </p:nvSpPr>
        <p:spPr>
          <a:xfrm>
            <a:off x="7059930" y="3632478"/>
            <a:ext cx="510302" cy="510302"/>
          </a:xfrm>
          <a:prstGeom prst="roundRect">
            <a:avLst>
              <a:gd name="adj" fmla="val 179188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3" name="Text 10"/>
          <p:cNvSpPr/>
          <p:nvPr/>
        </p:nvSpPr>
        <p:spPr>
          <a:xfrm>
            <a:off x="7213044" y="3759994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861209" y="4312920"/>
            <a:ext cx="2907863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Income &amp; Expense Tracking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5390912" y="4680704"/>
            <a:ext cx="3848457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Record transactions with automatic timestamps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9602272" y="3887629"/>
            <a:ext cx="4234220" cy="1530310"/>
          </a:xfrm>
          <a:prstGeom prst="roundRect">
            <a:avLst>
              <a:gd name="adj" fmla="val 7170"/>
            </a:avLst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7" name="Shape 14"/>
          <p:cNvSpPr/>
          <p:nvPr/>
        </p:nvSpPr>
        <p:spPr>
          <a:xfrm>
            <a:off x="9602272" y="3864769"/>
            <a:ext cx="4234220" cy="91440"/>
          </a:xfrm>
          <a:prstGeom prst="roundRect">
            <a:avLst>
              <a:gd name="adj" fmla="val 78140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8" name="Shape 15"/>
          <p:cNvSpPr/>
          <p:nvPr/>
        </p:nvSpPr>
        <p:spPr>
          <a:xfrm>
            <a:off x="11464171" y="3632478"/>
            <a:ext cx="510302" cy="510302"/>
          </a:xfrm>
          <a:prstGeom prst="roundRect">
            <a:avLst>
              <a:gd name="adj" fmla="val 179188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9" name="Text 16"/>
          <p:cNvSpPr/>
          <p:nvPr/>
        </p:nvSpPr>
        <p:spPr>
          <a:xfrm>
            <a:off x="11617285" y="3759994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0587633" y="4312920"/>
            <a:ext cx="226349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Budget Management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9795153" y="4680704"/>
            <a:ext cx="38484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Set monthly limits by category</a:t>
            </a:r>
            <a:endParaRPr lang="en-US" sz="1300" dirty="0"/>
          </a:p>
        </p:txBody>
      </p:sp>
      <p:sp>
        <p:nvSpPr>
          <p:cNvPr id="22" name="Shape 19"/>
          <p:cNvSpPr/>
          <p:nvPr/>
        </p:nvSpPr>
        <p:spPr>
          <a:xfrm>
            <a:off x="793790" y="5843111"/>
            <a:ext cx="6436281" cy="1258133"/>
          </a:xfrm>
          <a:prstGeom prst="roundRect">
            <a:avLst>
              <a:gd name="adj" fmla="val 8721"/>
            </a:avLst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23" name="Shape 20"/>
          <p:cNvSpPr/>
          <p:nvPr/>
        </p:nvSpPr>
        <p:spPr>
          <a:xfrm>
            <a:off x="793790" y="5820251"/>
            <a:ext cx="6436281" cy="91440"/>
          </a:xfrm>
          <a:prstGeom prst="roundRect">
            <a:avLst>
              <a:gd name="adj" fmla="val 78140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24" name="Shape 21"/>
          <p:cNvSpPr/>
          <p:nvPr/>
        </p:nvSpPr>
        <p:spPr>
          <a:xfrm>
            <a:off x="3756779" y="5587960"/>
            <a:ext cx="510302" cy="510302"/>
          </a:xfrm>
          <a:prstGeom prst="roundRect">
            <a:avLst>
              <a:gd name="adj" fmla="val 179188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25" name="Text 22"/>
          <p:cNvSpPr/>
          <p:nvPr/>
        </p:nvSpPr>
        <p:spPr>
          <a:xfrm>
            <a:off x="3909893" y="5715476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2948702" y="626840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Monthly Reports</a:t>
            </a:r>
            <a:endParaRPr lang="en-US" sz="1650" dirty="0"/>
          </a:p>
        </p:txBody>
      </p:sp>
      <p:sp>
        <p:nvSpPr>
          <p:cNvPr id="27" name="Text 24"/>
          <p:cNvSpPr/>
          <p:nvPr/>
        </p:nvSpPr>
        <p:spPr>
          <a:xfrm>
            <a:off x="986671" y="6636187"/>
            <a:ext cx="605051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Generate comprehensive financial summaries</a:t>
            </a:r>
            <a:endParaRPr lang="en-US" sz="1300" dirty="0"/>
          </a:p>
        </p:txBody>
      </p:sp>
      <p:sp>
        <p:nvSpPr>
          <p:cNvPr id="28" name="Shape 25"/>
          <p:cNvSpPr/>
          <p:nvPr/>
        </p:nvSpPr>
        <p:spPr>
          <a:xfrm>
            <a:off x="7400092" y="5843111"/>
            <a:ext cx="6436400" cy="1258133"/>
          </a:xfrm>
          <a:prstGeom prst="roundRect">
            <a:avLst>
              <a:gd name="adj" fmla="val 8721"/>
            </a:avLst>
          </a:prstGeom>
          <a:solidFill>
            <a:srgbClr val="F9F9FF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29" name="Shape 26"/>
          <p:cNvSpPr/>
          <p:nvPr/>
        </p:nvSpPr>
        <p:spPr>
          <a:xfrm>
            <a:off x="7400092" y="5820251"/>
            <a:ext cx="6436400" cy="91440"/>
          </a:xfrm>
          <a:prstGeom prst="roundRect">
            <a:avLst>
              <a:gd name="adj" fmla="val 78140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0" name="Shape 27"/>
          <p:cNvSpPr/>
          <p:nvPr/>
        </p:nvSpPr>
        <p:spPr>
          <a:xfrm>
            <a:off x="10363081" y="5587960"/>
            <a:ext cx="510302" cy="510302"/>
          </a:xfrm>
          <a:prstGeom prst="roundRect">
            <a:avLst>
              <a:gd name="adj" fmla="val 179188"/>
            </a:avLst>
          </a:prstGeom>
          <a:solidFill>
            <a:srgbClr val="1B54DA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31" name="Text 28"/>
          <p:cNvSpPr/>
          <p:nvPr/>
        </p:nvSpPr>
        <p:spPr>
          <a:xfrm>
            <a:off x="10516195" y="5715476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5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9555004" y="626840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Persistence</a:t>
            </a:r>
            <a:endParaRPr lang="en-US" sz="1650" dirty="0"/>
          </a:p>
        </p:txBody>
      </p:sp>
      <p:sp>
        <p:nvSpPr>
          <p:cNvPr id="33" name="Text 30"/>
          <p:cNvSpPr/>
          <p:nvPr/>
        </p:nvSpPr>
        <p:spPr>
          <a:xfrm>
            <a:off x="7592973" y="6636187"/>
            <a:ext cx="605063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Auto-save to data.json file</a:t>
            </a:r>
            <a:endParaRPr lang="en-US" sz="1300" dirty="0"/>
          </a:p>
        </p:txBody>
      </p:sp>
      <p:sp>
        <p:nvSpPr>
          <p:cNvPr id="34" name="Text 31"/>
          <p:cNvSpPr/>
          <p:nvPr/>
        </p:nvSpPr>
        <p:spPr>
          <a:xfrm>
            <a:off x="793790" y="7292578"/>
            <a:ext cx="13042821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Built with:</a:t>
            </a: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Python standard libraries only (json, datetime)</a:t>
            </a:r>
            <a:endParaRPr lang="en-US" sz="105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2810F5-2394-D7C9-D4B7-A34F049A39B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52962" y="7636213"/>
            <a:ext cx="1877438" cy="580549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260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95242" y="2444115"/>
            <a:ext cx="5039916" cy="629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Main Menu System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2732" y="3175354"/>
            <a:ext cx="4682698" cy="45762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00938" y="3424595"/>
            <a:ext cx="6350556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6335" y="3564060"/>
            <a:ext cx="5194825" cy="33855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93DCCBB-3522-3D75-692C-0C6DEB3EA45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52962" y="7636213"/>
            <a:ext cx="1877438" cy="580549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441938"/>
            <a:ext cx="7315200" cy="534572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108990" y="6397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Transaction Class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8108990" y="1688663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Object-oriented design demonstrating encapsulation and class-based architecture.</a:t>
            </a:r>
            <a:endParaRPr lang="en-US" sz="1750" dirty="0"/>
          </a:p>
        </p:txBody>
      </p:sp>
      <p:sp>
        <p:nvSpPr>
          <p:cNvPr id="6" name="Shape 2"/>
          <p:cNvSpPr/>
          <p:nvPr/>
        </p:nvSpPr>
        <p:spPr>
          <a:xfrm>
            <a:off x="8108990" y="2669619"/>
            <a:ext cx="5727621" cy="1730812"/>
          </a:xfrm>
          <a:prstGeom prst="roundRect">
            <a:avLst>
              <a:gd name="adj" fmla="val 5504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LID4096"/>
          </a:p>
        </p:txBody>
      </p:sp>
      <p:sp>
        <p:nvSpPr>
          <p:cNvPr id="7" name="Shape 3"/>
          <p:cNvSpPr/>
          <p:nvPr/>
        </p:nvSpPr>
        <p:spPr>
          <a:xfrm>
            <a:off x="8139470" y="2700099"/>
            <a:ext cx="907256" cy="1669852"/>
          </a:xfrm>
          <a:prstGeom prst="roundRect">
            <a:avLst>
              <a:gd name="adj" fmla="val 6469"/>
            </a:avLst>
          </a:prstGeom>
          <a:solidFill>
            <a:srgbClr val="D2DDF9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8" name="Text 4"/>
          <p:cNvSpPr/>
          <p:nvPr/>
        </p:nvSpPr>
        <p:spPr>
          <a:xfrm>
            <a:off x="8419148" y="33223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9273540" y="29269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Attributes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9273540" y="3417332"/>
            <a:ext cx="43057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date, type, category, description, amount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8108990" y="4627245"/>
            <a:ext cx="5727621" cy="1367909"/>
          </a:xfrm>
          <a:prstGeom prst="roundRect">
            <a:avLst>
              <a:gd name="adj" fmla="val 6964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LID4096"/>
          </a:p>
        </p:txBody>
      </p:sp>
      <p:sp>
        <p:nvSpPr>
          <p:cNvPr id="12" name="Shape 8"/>
          <p:cNvSpPr/>
          <p:nvPr/>
        </p:nvSpPr>
        <p:spPr>
          <a:xfrm>
            <a:off x="8139470" y="4657725"/>
            <a:ext cx="907256" cy="1306949"/>
          </a:xfrm>
          <a:prstGeom prst="roundRect">
            <a:avLst>
              <a:gd name="adj" fmla="val 6469"/>
            </a:avLst>
          </a:prstGeom>
          <a:solidFill>
            <a:srgbClr val="D2DDF9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3" name="Text 9"/>
          <p:cNvSpPr/>
          <p:nvPr/>
        </p:nvSpPr>
        <p:spPr>
          <a:xfrm>
            <a:off x="8419148" y="509849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0"/>
          <p:cNvSpPr/>
          <p:nvPr/>
        </p:nvSpPr>
        <p:spPr>
          <a:xfrm>
            <a:off x="9273540" y="48845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__init__()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9273540" y="5374958"/>
            <a:ext cx="43057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Initialize transaction details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8108990" y="6221968"/>
            <a:ext cx="5727621" cy="1367909"/>
          </a:xfrm>
          <a:prstGeom prst="roundRect">
            <a:avLst>
              <a:gd name="adj" fmla="val 6964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LID4096"/>
          </a:p>
        </p:txBody>
      </p:sp>
      <p:sp>
        <p:nvSpPr>
          <p:cNvPr id="17" name="Shape 13"/>
          <p:cNvSpPr/>
          <p:nvPr/>
        </p:nvSpPr>
        <p:spPr>
          <a:xfrm>
            <a:off x="8139470" y="6252448"/>
            <a:ext cx="907256" cy="1306949"/>
          </a:xfrm>
          <a:prstGeom prst="roundRect">
            <a:avLst>
              <a:gd name="adj" fmla="val 6469"/>
            </a:avLst>
          </a:prstGeom>
          <a:solidFill>
            <a:srgbClr val="D2DDF9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8" name="Text 14"/>
          <p:cNvSpPr/>
          <p:nvPr/>
        </p:nvSpPr>
        <p:spPr>
          <a:xfrm>
            <a:off x="8419148" y="669321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5"/>
          <p:cNvSpPr/>
          <p:nvPr/>
        </p:nvSpPr>
        <p:spPr>
          <a:xfrm>
            <a:off x="9273540" y="6479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display()</a:t>
            </a:r>
            <a:endParaRPr lang="en-US" sz="2200" dirty="0"/>
          </a:p>
        </p:txBody>
      </p:sp>
      <p:sp>
        <p:nvSpPr>
          <p:cNvPr id="20" name="Text 16"/>
          <p:cNvSpPr/>
          <p:nvPr/>
        </p:nvSpPr>
        <p:spPr>
          <a:xfrm>
            <a:off x="9273540" y="6969681"/>
            <a:ext cx="43057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Print formatted transaction info</a:t>
            </a:r>
            <a:endParaRPr lang="en-US" sz="17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07D1C3D-B5E1-A9E0-0F35-E3BC1996B2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52962" y="7636213"/>
            <a:ext cx="1877438" cy="580549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4" y="2324910"/>
            <a:ext cx="7304485" cy="355657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108990" y="1251109"/>
            <a:ext cx="57276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Income Tracking</a:t>
            </a:r>
            <a:endParaRPr lang="en-US" sz="615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rcRect l="2338"/>
          <a:stretch>
            <a:fillRect/>
          </a:stretch>
        </p:blipFill>
        <p:spPr>
          <a:xfrm>
            <a:off x="8035047" y="3547705"/>
            <a:ext cx="4624256" cy="343066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B64E49C-D2E9-B708-F19E-C1E12B08571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52962" y="7636213"/>
            <a:ext cx="1877438" cy="580549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040267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2876" y="0"/>
            <a:ext cx="11158451" cy="403644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4880015"/>
            <a:ext cx="5414486" cy="18585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00"/>
              </a:lnSpc>
              <a:buNone/>
            </a:pPr>
            <a:r>
              <a:rPr lang="en-US" sz="58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Expense Tracking</a:t>
            </a:r>
            <a:endParaRPr lang="en-US" sz="585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2357" y="4453822"/>
            <a:ext cx="5175214" cy="33174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61443F2-3FB4-ADAA-7BD4-EDB301112D6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52962" y="7636213"/>
            <a:ext cx="1877438" cy="580549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863" y="-4765"/>
            <a:ext cx="5972281" cy="822960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642699"/>
            <a:ext cx="5727621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Budget Management</a:t>
            </a:r>
            <a:endParaRPr lang="en-US" sz="4200" dirty="0"/>
          </a:p>
        </p:txBody>
      </p:sp>
      <p:sp>
        <p:nvSpPr>
          <p:cNvPr id="5" name="Text 1"/>
          <p:cNvSpPr/>
          <p:nvPr/>
        </p:nvSpPr>
        <p:spPr>
          <a:xfrm>
            <a:off x="793790" y="2312670"/>
            <a:ext cx="57276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Set monthly spending limits for each category and monitor remaining budget in real-time.</a:t>
            </a:r>
            <a:endParaRPr lang="en-US" sz="16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356" y="3244691"/>
            <a:ext cx="5434370" cy="43420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1" y="645573"/>
            <a:ext cx="7329198" cy="695172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108990" y="783074"/>
            <a:ext cx="4710946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View All Transactions</a:t>
            </a:r>
            <a:endParaRPr lang="en-US" sz="3300" dirty="0"/>
          </a:p>
        </p:txBody>
      </p:sp>
      <p:sp>
        <p:nvSpPr>
          <p:cNvPr id="5" name="Text 1"/>
          <p:cNvSpPr/>
          <p:nvPr/>
        </p:nvSpPr>
        <p:spPr>
          <a:xfrm>
            <a:off x="8108990" y="1569839"/>
            <a:ext cx="5727621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Display comprehensive financial activity with formatted output for quick review.</a:t>
            </a:r>
            <a:endParaRPr lang="en-US" sz="13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4913" y="2305526"/>
            <a:ext cx="4295656" cy="51408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7492105-984C-A858-4D33-595DF11CB9E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52962" y="7636213"/>
            <a:ext cx="1877438" cy="580549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513</Words>
  <Application>Microsoft Office PowerPoint</Application>
  <PresentationFormat>Custom</PresentationFormat>
  <Paragraphs>99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Nobile</vt:lpstr>
      <vt:lpstr>Arial</vt:lpstr>
      <vt:lpstr>Alexandria</vt:lpstr>
      <vt:lpstr>Alexandria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genes1s 2k</cp:lastModifiedBy>
  <cp:revision>3</cp:revision>
  <dcterms:created xsi:type="dcterms:W3CDTF">2025-11-10T09:08:44Z</dcterms:created>
  <dcterms:modified xsi:type="dcterms:W3CDTF">2025-11-10T09:27:24Z</dcterms:modified>
</cp:coreProperties>
</file>